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87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>
            <a:extLst>
              <a:ext uri="{FF2B5EF4-FFF2-40B4-BE49-F238E27FC236}">
                <a16:creationId xmlns:a16="http://schemas.microsoft.com/office/drawing/2014/main" id="{BD3126F5-FCC0-79F2-47E6-A70A78C6120A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sk-SK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sk-SK"/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EC243473-3361-AE32-571F-24D2735F9356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sk-SK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444F78A2-BFFD-4374-B2DE-09610A8A26DE}" type="datetime1">
              <a:rPr lang="sk-SK"/>
              <a:pPr lvl="0"/>
              <a:t>19. 9. 2023</a:t>
            </a:fld>
            <a:endParaRPr lang="sk-SK"/>
          </a:p>
        </p:txBody>
      </p:sp>
      <p:sp>
        <p:nvSpPr>
          <p:cNvPr id="4" name="Zástupný objekt pre obrázok snímky 3">
            <a:extLst>
              <a:ext uri="{FF2B5EF4-FFF2-40B4-BE49-F238E27FC236}">
                <a16:creationId xmlns:a16="http://schemas.microsoft.com/office/drawing/2014/main" id="{890BBCEC-5F72-EE82-0FAB-FFE59B11AFF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099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Zástupný objekt pre poznámky 4">
            <a:extLst>
              <a:ext uri="{FF2B5EF4-FFF2-40B4-BE49-F238E27FC236}">
                <a16:creationId xmlns:a16="http://schemas.microsoft.com/office/drawing/2014/main" id="{44E1E93F-916B-2C9F-2BF9-69BF5C152B07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CA402A0E-3A18-F5B3-2129-7DD1476DEA9E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sk-SK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0A845395-17D7-C35F-9820-4491D76FF3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sk-SK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92FC20C8-DACD-485C-8D57-A6A67FB1A64D}" type="slidenum"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79197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sk-SK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sk-SK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sk-SK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sk-SK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sk-SK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92FC20C8-DACD-485C-8D57-A6A67FB1A64D}" type="slidenum">
              <a:rPr lang="sk-SK" smtClean="0"/>
              <a:t>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924477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CD2123-F170-9128-0DB2-90E4AFF10D4B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sk-SK"/>
              <a:t>Kliknutím upravte štýl predlohy nadpisu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62BE05E-9746-070E-1361-BBFC50454EB3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sk-SK"/>
              <a:t>Kliknutím upravte štýl predlohy podnadpisu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2DFD2A26-8A9A-9C3D-BF65-54B919A96F0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4C0C459-1471-4E89-A715-D2482B0FCA5E}" type="datetime1">
              <a:rPr lang="sk-SK"/>
              <a:pPr lvl="0"/>
              <a:t>19. 9. 2023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8063D80C-DB58-DFC3-3276-C1B43C94BED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263D5DEF-9BB3-1F1C-ABB2-5A93DA56AA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6E689BD-266C-4266-8968-747121F7CE28}" type="slidenum"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74173897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0B82A38-D760-8ADE-5E5F-8B2343FE161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BBA16D8D-847F-C3C8-A35A-F69F14DC997A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EBA76844-1420-EABF-C70D-54C48527C99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F5B8C02-FF6A-4F6C-954D-65BC042A208C}" type="datetime1">
              <a:rPr lang="sk-SK"/>
              <a:pPr lvl="0"/>
              <a:t>19. 9. 2023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869434FE-11CB-F795-9ABD-5E6C0789A42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2A73B7C4-4B96-6B47-6461-5D07FEC0E93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6367ED2-50D0-4FB0-9C69-0CA33D0D5DFF}" type="slidenum"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72369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>
            <a:extLst>
              <a:ext uri="{FF2B5EF4-FFF2-40B4-BE49-F238E27FC236}">
                <a16:creationId xmlns:a16="http://schemas.microsoft.com/office/drawing/2014/main" id="{40657D0D-4095-1C1E-6F21-FBD3868C0400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87B489F6-9163-BCED-E2B5-5102E98E40F9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AC2FABBA-8480-2254-36F4-7A359626CC5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B523D22-4600-49A0-8758-52DA30F7CBF0}" type="datetime1">
              <a:rPr lang="sk-SK"/>
              <a:pPr lvl="0"/>
              <a:t>19. 9. 2023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532DDADC-104A-7066-6207-02A8689C63B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523D3DF7-ED51-3EC8-0E92-A1797606502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ADC42CD-8FDC-46EE-9EAA-3C34A8FCC854}" type="slidenum"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841539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body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2;p15">
            <a:extLst>
              <a:ext uri="{FF2B5EF4-FFF2-40B4-BE49-F238E27FC236}">
                <a16:creationId xmlns:a16="http://schemas.microsoft.com/office/drawing/2014/main" id="{877D9B37-18F7-F213-BDDE-BBFD63E4FF23}"/>
              </a:ext>
            </a:extLst>
          </p:cNvPr>
          <p:cNvSpPr/>
          <p:nvPr/>
        </p:nvSpPr>
        <p:spPr>
          <a:xfrm>
            <a:off x="-14932" y="-50429"/>
            <a:ext cx="12206801" cy="1358002"/>
          </a:xfrm>
          <a:prstGeom prst="rect">
            <a:avLst/>
          </a:prstGeom>
          <a:solidFill>
            <a:srgbClr val="073042"/>
          </a:solidFill>
          <a:ln cap="flat">
            <a:noFill/>
            <a:prstDash val="solid"/>
          </a:ln>
        </p:spPr>
        <p:txBody>
          <a:bodyPr vert="horz" wrap="square" lIns="121898" tIns="121898" rIns="121898" bIns="121898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sk-SK" sz="24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Google Shape;63;p15">
            <a:extLst>
              <a:ext uri="{FF2B5EF4-FFF2-40B4-BE49-F238E27FC236}">
                <a16:creationId xmlns:a16="http://schemas.microsoft.com/office/drawing/2014/main" id="{86B192E3-789C-5E67-12BC-75723FAEACB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15603" y="227758"/>
            <a:ext cx="11360798" cy="763597"/>
          </a:xfrm>
        </p:spPr>
        <p:txBody>
          <a:bodyPr lIns="91421" tIns="91421" rIns="91421" bIns="91421" anchor="t">
            <a:noAutofit/>
          </a:bodyPr>
          <a:lstStyle>
            <a:lvl1pPr>
              <a:defRPr>
                <a:solidFill>
                  <a:srgbClr val="FAFAFA"/>
                </a:solidFill>
              </a:defRPr>
            </a:lvl1pPr>
          </a:lstStyle>
          <a:p>
            <a:pPr lvl="0"/>
            <a:endParaRPr lang="sk-SK"/>
          </a:p>
        </p:txBody>
      </p:sp>
      <p:sp>
        <p:nvSpPr>
          <p:cNvPr id="4" name="Google Shape;64;p15">
            <a:extLst>
              <a:ext uri="{FF2B5EF4-FFF2-40B4-BE49-F238E27FC236}">
                <a16:creationId xmlns:a16="http://schemas.microsoft.com/office/drawing/2014/main" id="{859297FE-377B-FF31-AFB5-B4FF81A0C10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15603" y="1435031"/>
            <a:ext cx="11360798" cy="4258397"/>
          </a:xfrm>
        </p:spPr>
        <p:txBody>
          <a:bodyPr lIns="91421" tIns="91421" rIns="91421" bIns="91421">
            <a:noAutofit/>
          </a:bodyPr>
          <a:lstStyle>
            <a:lvl1pPr marL="609584" indent="-507985">
              <a:lnSpc>
                <a:spcPct val="115000"/>
              </a:lnSpc>
              <a:spcBef>
                <a:spcPts val="1335"/>
              </a:spcBef>
              <a:buSzPts val="2400"/>
              <a:buAutoNum type="arabicPeriod"/>
              <a:defRPr/>
            </a:lvl1pPr>
          </a:lstStyle>
          <a:p>
            <a:pPr lvl="0"/>
            <a:endParaRPr lang="sk-SK"/>
          </a:p>
        </p:txBody>
      </p:sp>
      <p:sp>
        <p:nvSpPr>
          <p:cNvPr id="5" name="Google Shape;65;p15">
            <a:extLst>
              <a:ext uri="{FF2B5EF4-FFF2-40B4-BE49-F238E27FC236}">
                <a16:creationId xmlns:a16="http://schemas.microsoft.com/office/drawing/2014/main" id="{EEECA797-12A5-710C-903F-B9A8E62775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11398215" y="6319226"/>
            <a:ext cx="731602" cy="524801"/>
          </a:xfrm>
        </p:spPr>
        <p:txBody>
          <a:bodyPr lIns="91421" tIns="91421" rIns="91421" bIns="91421"/>
          <a:lstStyle>
            <a:lvl1pPr>
              <a:defRPr lang="en-US"/>
            </a:lvl1pPr>
          </a:lstStyle>
          <a:p>
            <a:pPr lvl="0"/>
            <a:fld id="{E797BCF6-8C2F-40AC-AB1C-A42BD274ADCB}" type="slidenum">
              <a:t>‹#›</a:t>
            </a:fld>
            <a:endParaRPr lang="en-US"/>
          </a:p>
        </p:txBody>
      </p:sp>
      <p:sp>
        <p:nvSpPr>
          <p:cNvPr id="6" name="Google Shape;66;p15">
            <a:extLst>
              <a:ext uri="{FF2B5EF4-FFF2-40B4-BE49-F238E27FC236}">
                <a16:creationId xmlns:a16="http://schemas.microsoft.com/office/drawing/2014/main" id="{A1F06E9D-0C54-7E76-95C6-E0D4B689C640}"/>
              </a:ext>
            </a:extLst>
          </p:cNvPr>
          <p:cNvSpPr txBox="1"/>
          <p:nvPr/>
        </p:nvSpPr>
        <p:spPr>
          <a:xfrm>
            <a:off x="3063130" y="6348395"/>
            <a:ext cx="3452801" cy="39360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121898" tIns="121898" rIns="121898" bIns="121898" anchor="t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333" b="1" i="0" u="none" strike="noStrike" kern="1200" cap="none" spc="0" baseline="0">
                <a:solidFill>
                  <a:srgbClr val="757575"/>
                </a:solidFill>
                <a:uFillTx/>
                <a:latin typeface="Roboto"/>
                <a:ea typeface="Roboto"/>
                <a:cs typeface="Roboto"/>
              </a:rPr>
              <a:t>Android Development with Kotlin</a:t>
            </a:r>
            <a:endParaRPr lang="en-US" sz="1333" b="0" i="0" u="none" strike="noStrike" kern="1200" cap="none" spc="0" baseline="0">
              <a:solidFill>
                <a:srgbClr val="757575"/>
              </a:solidFill>
              <a:uFillTx/>
              <a:latin typeface="Roboto"/>
              <a:ea typeface="Roboto"/>
              <a:cs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3426545803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DF1C1F-56D9-806D-371E-9718883F956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F88F195-AA8F-45BC-3EEF-C11A7A435F11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94F7E174-62B4-22F0-F56C-07D07CCBF06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9AF7C25-B6FD-40F4-BD14-93A734A12BB2}" type="datetime1">
              <a:rPr lang="sk-SK"/>
              <a:pPr lvl="0"/>
              <a:t>19. 9. 2023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99EA15E4-4912-750D-96A3-497B4797005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98FB6CE1-6DF9-68FC-2729-523F2E3227B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EC05FEB-AE6A-4283-B95C-D334014CAE9F}" type="slidenum"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97598137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E2D7DB0-5552-8604-97DE-8020BCEE4FC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F66F1B3-401F-7D94-0E08-A208E628154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CB769C45-8252-5B6B-410B-2F623F04BC9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832EB99-1BD4-4C4A-87E3-D3BB15E4A9CE}" type="datetime1">
              <a:rPr lang="sk-SK"/>
              <a:pPr lvl="0"/>
              <a:t>19. 9. 2023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D8DA9D9A-632E-F630-EE92-A06CC3DF3B6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61C62F5D-9FFD-EDB6-22A3-04EE89888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858F05E-C9C8-4D6B-B646-451A749F2192}" type="slidenum"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07672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2CF0B18-2D33-B4AC-C856-676101BB1BE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908DC24-436F-ECDF-A245-9BD93C49603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A641DBF1-1723-7052-B93F-F48EE818FA62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E8B45786-5B3D-588A-CEA1-90CB1D09FAE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6F07FD8-D77A-46D5-9817-F5CF4F41B17C}" type="datetime1">
              <a:rPr lang="sk-SK"/>
              <a:pPr lvl="0"/>
              <a:t>19. 9. 2023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52676D96-5643-D12D-3919-6BA93CF5E0B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5F76EC4D-FC51-0284-FEA3-1F2C8E4DC92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837D0A8-EC57-4700-8272-1EBB02A347A1}" type="slidenum"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06927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858F3F-E3E8-91B2-E5A1-FA46C3C88C5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859657B-A422-EDB8-C14B-75BAAD77B49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A1449972-2A76-AAA3-C8FE-1201151F25E7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5B7D2C04-2642-C1E5-F475-1042F89F1D6F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03F7F720-EB57-5268-533F-A388F390ED65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>
            <a:extLst>
              <a:ext uri="{FF2B5EF4-FFF2-40B4-BE49-F238E27FC236}">
                <a16:creationId xmlns:a16="http://schemas.microsoft.com/office/drawing/2014/main" id="{89D0F7A6-8CC0-508F-73CE-3A1BF63F69D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E7BAE5F-2F0B-46E3-A6F7-918900289108}" type="datetime1">
              <a:rPr lang="sk-SK"/>
              <a:pPr lvl="0"/>
              <a:t>19. 9. 2023</a:t>
            </a:fld>
            <a:endParaRPr lang="sk-SK"/>
          </a:p>
        </p:txBody>
      </p:sp>
      <p:sp>
        <p:nvSpPr>
          <p:cNvPr id="8" name="Zástupný objekt pre pätu 7">
            <a:extLst>
              <a:ext uri="{FF2B5EF4-FFF2-40B4-BE49-F238E27FC236}">
                <a16:creationId xmlns:a16="http://schemas.microsoft.com/office/drawing/2014/main" id="{BAF8AB49-0D6F-4820-41C3-0CDF3B1F902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k-SK"/>
          </a:p>
        </p:txBody>
      </p:sp>
      <p:sp>
        <p:nvSpPr>
          <p:cNvPr id="9" name="Zástupný objekt pre číslo snímky 8">
            <a:extLst>
              <a:ext uri="{FF2B5EF4-FFF2-40B4-BE49-F238E27FC236}">
                <a16:creationId xmlns:a16="http://schemas.microsoft.com/office/drawing/2014/main" id="{7C41409F-F86B-0CDB-48E6-06DFD69C4F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5A6F703-066E-4C27-B521-186B9E6AC925}" type="slidenum"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85723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BEB809-6D44-0BCD-89C7-FCF3A38957F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940487D1-A323-EAE5-BEA3-107699F1F59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4CD55B9-D6DE-40C2-990D-ED4EBD205394}" type="datetime1">
              <a:rPr lang="sk-SK"/>
              <a:pPr lvl="0"/>
              <a:t>19. 9. 2023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0436F8E9-B44B-D717-C4DD-3F5D2FBD8FF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2DEFE17C-16AA-8066-A3D5-D37921D80E9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665E3DB-7F36-45E5-9537-3F83A55277A6}" type="slidenum"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00908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B781DBC5-E4BA-432E-A80A-3FE1D15C861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8AC355C-413E-4A7C-8A9C-0EEFAFEDF7E2}" type="datetime1">
              <a:rPr lang="sk-SK"/>
              <a:pPr lvl="0"/>
              <a:t>19. 9. 2023</a:t>
            </a:fld>
            <a:endParaRPr lang="sk-SK"/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CAB87630-2520-F8EE-96C0-12459A19FBE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k-SK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EBFF18ED-38A5-5B42-34A9-13D5CC9452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2A259BA-4428-4EC5-85C4-F49455A68349}" type="slidenum"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85908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2DBCE2A-0D3C-BA8B-C047-F0270055D95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B1ECCA1-8900-1AF1-94DE-463784D09A5F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BFB17BC-A96A-2FBA-A380-C3D2367C623A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4359F689-B00F-31A7-D341-0F8A0FCBF1C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FC256C1-5470-4E9B-8C73-4A7EC7DD1DE8}" type="datetime1">
              <a:rPr lang="sk-SK"/>
              <a:pPr lvl="0"/>
              <a:t>19. 9. 2023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FCD67497-EAFC-B37C-4B79-777C86E64CA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2F67049B-7004-553D-25E5-C6AC90E247C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D33F722-C69A-4226-AB5B-A4BA4CE587B2}" type="slidenum"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24304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17D6B8-E721-C097-F222-2FB2F93FBD9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rázok 2">
            <a:extLst>
              <a:ext uri="{FF2B5EF4-FFF2-40B4-BE49-F238E27FC236}">
                <a16:creationId xmlns:a16="http://schemas.microsoft.com/office/drawing/2014/main" id="{B76407B5-7038-2477-49D2-47C1F54ED5A6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endParaRPr lang="sk-SK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FA3B706-1798-C0C7-5519-7D5B5AF7054A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F0162516-B96F-54C3-ADC8-EA764A24D5C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EF79F28-9198-4A8F-9354-A0BA07B66AE2}" type="datetime1">
              <a:rPr lang="sk-SK"/>
              <a:pPr lvl="0"/>
              <a:t>19. 9. 2023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D56DFB06-63F0-07FA-9D32-8F476F27756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E04F58E3-8CC3-1628-8AE6-3A9D82DEDEE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CFA6C43-952A-49DA-BF8F-1B1C6AA835D6}" type="slidenum"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12225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>
            <a:extLst>
              <a:ext uri="{FF2B5EF4-FFF2-40B4-BE49-F238E27FC236}">
                <a16:creationId xmlns:a16="http://schemas.microsoft.com/office/drawing/2014/main" id="{546D7CE9-DA61-DFA8-1F6D-BA9D981D62B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4D58AEA-5904-8ACD-3F7E-6DD2694BAEE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A7C08568-F693-8130-FCC0-67FA1DB905BC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sk-SK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9BDD0EF7-D831-421C-AE7A-C6AE388B856D}" type="datetime1">
              <a:rPr lang="sk-SK"/>
              <a:pPr lvl="0"/>
              <a:t>19. 9. 2023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DB719BBA-E5CF-0278-CC5F-A8E8A631B93D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sk-SK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CF875EDB-59B3-2F88-7394-58BC0BEDA836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sk-SK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2825F99D-89FA-4461-87E4-BBD55A3C86DF}" type="slidenum"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sk-SK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sk-SK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sk-SK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sk-SK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sk-SK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sk-SK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>
            <a:extLst>
              <a:ext uri="{FF2B5EF4-FFF2-40B4-BE49-F238E27FC236}">
                <a16:creationId xmlns:a16="http://schemas.microsoft.com/office/drawing/2014/main" id="{06D12200-F236-C94B-2C72-F5BEFAC0BBFA}"/>
              </a:ext>
            </a:extLst>
          </p:cNvPr>
          <p:cNvSpPr>
            <a:spLocks noMove="1" noResize="1"/>
          </p:cNvSpPr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B2B8F4DD-FB7D-2159-BC33-070C5342B7B5}"/>
              </a:ext>
            </a:extLst>
          </p:cNvPr>
          <p:cNvSpPr>
            <a:spLocks noMove="1" noResize="1"/>
          </p:cNvSpPr>
          <p:nvPr/>
        </p:nvSpPr>
        <p:spPr>
          <a:xfrm>
            <a:off x="3582070" y="2355787"/>
            <a:ext cx="7341662" cy="3531074"/>
          </a:xfrm>
          <a:prstGeom prst="rect">
            <a:avLst/>
          </a:prstGeom>
          <a:solidFill>
            <a:srgbClr val="4472C4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9EB0A725-DC4D-8221-C79C-32F5B98B8A8E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4720690" y="2520379"/>
            <a:ext cx="5822341" cy="2439683"/>
          </a:xfrm>
        </p:spPr>
        <p:txBody>
          <a:bodyPr anchorCtr="0"/>
          <a:lstStyle/>
          <a:p>
            <a:pPr lvl="0" algn="l"/>
            <a:r>
              <a:rPr lang="en-US" sz="5400">
                <a:solidFill>
                  <a:srgbClr val="FFFFFF"/>
                </a:solidFill>
              </a:rPr>
              <a:t>Mobiln</a:t>
            </a:r>
            <a:r>
              <a:rPr lang="sk-SK" sz="5400">
                <a:solidFill>
                  <a:srgbClr val="FFFFFF"/>
                </a:solidFill>
              </a:rPr>
              <a:t>é výpočty</a:t>
            </a:r>
          </a:p>
        </p:txBody>
      </p:sp>
      <p:sp>
        <p:nvSpPr>
          <p:cNvPr id="5" name="Podnadpis 2">
            <a:extLst>
              <a:ext uri="{FF2B5EF4-FFF2-40B4-BE49-F238E27FC236}">
                <a16:creationId xmlns:a16="http://schemas.microsoft.com/office/drawing/2014/main" id="{B82E3E2C-8089-1AC5-BBB5-430BD9E265D1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4720690" y="4963427"/>
            <a:ext cx="6037463" cy="758842"/>
          </a:xfrm>
        </p:spPr>
        <p:txBody>
          <a:bodyPr anchorCtr="0"/>
          <a:lstStyle/>
          <a:p>
            <a:pPr lvl="0" algn="l"/>
            <a:r>
              <a:rPr lang="sk-SK" sz="2000">
                <a:solidFill>
                  <a:srgbClr val="FFFFFF"/>
                </a:solidFill>
              </a:rPr>
              <a:t>Maroš Čavojský</a:t>
            </a: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F15FCB87-3C02-627B-F499-D015189E282E}"/>
              </a:ext>
            </a:extLst>
          </p:cNvPr>
          <p:cNvSpPr>
            <a:spLocks noMove="1" noResize="1"/>
          </p:cNvSpPr>
          <p:nvPr/>
        </p:nvSpPr>
        <p:spPr>
          <a:xfrm>
            <a:off x="3582070" y="1654167"/>
            <a:ext cx="822493" cy="4232693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491"/>
              <a:gd name="f7" fmla="val 2732"/>
              <a:gd name="f8" fmla="val 2247"/>
              <a:gd name="f9" fmla="val 486"/>
              <a:gd name="f10" fmla="+- 0 0 -90"/>
              <a:gd name="f11" fmla="*/ f3 1 491"/>
              <a:gd name="f12" fmla="*/ f4 1 2732"/>
              <a:gd name="f13" fmla="+- f7 0 f5"/>
              <a:gd name="f14" fmla="+- f6 0 f5"/>
              <a:gd name="f15" fmla="*/ f10 f0 1"/>
              <a:gd name="f16" fmla="*/ f14 1 491"/>
              <a:gd name="f17" fmla="*/ f13 1 2732"/>
              <a:gd name="f18" fmla="*/ 491 f14 1"/>
              <a:gd name="f19" fmla="*/ 2247 f13 1"/>
              <a:gd name="f20" fmla="*/ 0 f14 1"/>
              <a:gd name="f21" fmla="*/ 2732 f13 1"/>
              <a:gd name="f22" fmla="*/ 486 f13 1"/>
              <a:gd name="f23" fmla="*/ 0 f13 1"/>
              <a:gd name="f24" fmla="*/ f15 1 f2"/>
              <a:gd name="f25" fmla="*/ f18 1 491"/>
              <a:gd name="f26" fmla="*/ f19 1 2732"/>
              <a:gd name="f27" fmla="*/ f20 1 491"/>
              <a:gd name="f28" fmla="*/ f21 1 2732"/>
              <a:gd name="f29" fmla="*/ f22 1 2732"/>
              <a:gd name="f30" fmla="*/ f23 1 2732"/>
              <a:gd name="f31" fmla="*/ 0 1 f16"/>
              <a:gd name="f32" fmla="*/ f6 1 f16"/>
              <a:gd name="f33" fmla="*/ 0 1 f17"/>
              <a:gd name="f34" fmla="*/ f7 1 f17"/>
              <a:gd name="f35" fmla="+- f24 0 f1"/>
              <a:gd name="f36" fmla="*/ f25 1 f16"/>
              <a:gd name="f37" fmla="*/ f26 1 f17"/>
              <a:gd name="f38" fmla="*/ f27 1 f16"/>
              <a:gd name="f39" fmla="*/ f28 1 f17"/>
              <a:gd name="f40" fmla="*/ f29 1 f17"/>
              <a:gd name="f41" fmla="*/ f30 1 f17"/>
              <a:gd name="f42" fmla="*/ f31 f11 1"/>
              <a:gd name="f43" fmla="*/ f32 f11 1"/>
              <a:gd name="f44" fmla="*/ f34 f12 1"/>
              <a:gd name="f45" fmla="*/ f33 f12 1"/>
              <a:gd name="f46" fmla="*/ f36 f11 1"/>
              <a:gd name="f47" fmla="*/ f37 f12 1"/>
              <a:gd name="f48" fmla="*/ f38 f11 1"/>
              <a:gd name="f49" fmla="*/ f39 f12 1"/>
              <a:gd name="f50" fmla="*/ f40 f12 1"/>
              <a:gd name="f51" fmla="*/ f41 f1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5">
                <a:pos x="f46" y="f47"/>
              </a:cxn>
              <a:cxn ang="f35">
                <a:pos x="f48" y="f49"/>
              </a:cxn>
              <a:cxn ang="f35">
                <a:pos x="f48" y="f50"/>
              </a:cxn>
              <a:cxn ang="f35">
                <a:pos x="f46" y="f51"/>
              </a:cxn>
              <a:cxn ang="f35">
                <a:pos x="f46" y="f47"/>
              </a:cxn>
            </a:cxnLst>
            <a:rect l="f42" t="f45" r="f43" b="f44"/>
            <a:pathLst>
              <a:path w="491" h="2732">
                <a:moveTo>
                  <a:pt x="f6" y="f8"/>
                </a:moveTo>
                <a:lnTo>
                  <a:pt x="f5" y="f7"/>
                </a:lnTo>
                <a:lnTo>
                  <a:pt x="f5" y="f9"/>
                </a:lnTo>
                <a:lnTo>
                  <a:pt x="f6" y="f5"/>
                </a:lnTo>
                <a:lnTo>
                  <a:pt x="f6" y="f8"/>
                </a:lnTo>
                <a:close/>
              </a:path>
            </a:pathLst>
          </a:custGeom>
          <a:solidFill>
            <a:srgbClr val="203864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9750CAF5-C54F-3971-0F11-4C638D628A4B}"/>
              </a:ext>
            </a:extLst>
          </p:cNvPr>
          <p:cNvSpPr>
            <a:spLocks noMove="1" noResize="1"/>
          </p:cNvSpPr>
          <p:nvPr/>
        </p:nvSpPr>
        <p:spPr>
          <a:xfrm>
            <a:off x="3716807" y="1311139"/>
            <a:ext cx="687756" cy="3820235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414"/>
              <a:gd name="f7" fmla="val 2447"/>
              <a:gd name="f8" fmla="val 2247"/>
              <a:gd name="f9" fmla="val 200"/>
              <a:gd name="f10" fmla="+- 0 0 -90"/>
              <a:gd name="f11" fmla="*/ f3 1 414"/>
              <a:gd name="f12" fmla="*/ f4 1 2447"/>
              <a:gd name="f13" fmla="+- f7 0 f5"/>
              <a:gd name="f14" fmla="+- f6 0 f5"/>
              <a:gd name="f15" fmla="*/ f10 f0 1"/>
              <a:gd name="f16" fmla="*/ f14 1 414"/>
              <a:gd name="f17" fmla="*/ f13 1 2447"/>
              <a:gd name="f18" fmla="*/ 414 f14 1"/>
              <a:gd name="f19" fmla="*/ 2447 f13 1"/>
              <a:gd name="f20" fmla="*/ 0 f14 1"/>
              <a:gd name="f21" fmla="*/ 2247 f13 1"/>
              <a:gd name="f22" fmla="*/ 0 f13 1"/>
              <a:gd name="f23" fmla="*/ 200 f13 1"/>
              <a:gd name="f24" fmla="*/ f15 1 f2"/>
              <a:gd name="f25" fmla="*/ f18 1 414"/>
              <a:gd name="f26" fmla="*/ f19 1 2447"/>
              <a:gd name="f27" fmla="*/ f20 1 414"/>
              <a:gd name="f28" fmla="*/ f21 1 2447"/>
              <a:gd name="f29" fmla="*/ f22 1 2447"/>
              <a:gd name="f30" fmla="*/ f23 1 2447"/>
              <a:gd name="f31" fmla="*/ 0 1 f16"/>
              <a:gd name="f32" fmla="*/ f6 1 f16"/>
              <a:gd name="f33" fmla="*/ 0 1 f17"/>
              <a:gd name="f34" fmla="*/ f7 1 f17"/>
              <a:gd name="f35" fmla="+- f24 0 f1"/>
              <a:gd name="f36" fmla="*/ f25 1 f16"/>
              <a:gd name="f37" fmla="*/ f26 1 f17"/>
              <a:gd name="f38" fmla="*/ f27 1 f16"/>
              <a:gd name="f39" fmla="*/ f28 1 f17"/>
              <a:gd name="f40" fmla="*/ f29 1 f17"/>
              <a:gd name="f41" fmla="*/ f30 1 f17"/>
              <a:gd name="f42" fmla="*/ f31 f11 1"/>
              <a:gd name="f43" fmla="*/ f32 f11 1"/>
              <a:gd name="f44" fmla="*/ f34 f12 1"/>
              <a:gd name="f45" fmla="*/ f33 f12 1"/>
              <a:gd name="f46" fmla="*/ f36 f11 1"/>
              <a:gd name="f47" fmla="*/ f37 f12 1"/>
              <a:gd name="f48" fmla="*/ f38 f11 1"/>
              <a:gd name="f49" fmla="*/ f39 f12 1"/>
              <a:gd name="f50" fmla="*/ f40 f12 1"/>
              <a:gd name="f51" fmla="*/ f41 f1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5">
                <a:pos x="f46" y="f47"/>
              </a:cxn>
              <a:cxn ang="f35">
                <a:pos x="f48" y="f49"/>
              </a:cxn>
              <a:cxn ang="f35">
                <a:pos x="f48" y="f50"/>
              </a:cxn>
              <a:cxn ang="f35">
                <a:pos x="f46" y="f51"/>
              </a:cxn>
              <a:cxn ang="f35">
                <a:pos x="f46" y="f47"/>
              </a:cxn>
            </a:cxnLst>
            <a:rect l="f42" t="f45" r="f43" b="f44"/>
            <a:pathLst>
              <a:path w="414" h="2447">
                <a:moveTo>
                  <a:pt x="f6" y="f7"/>
                </a:moveTo>
                <a:lnTo>
                  <a:pt x="f5" y="f8"/>
                </a:lnTo>
                <a:lnTo>
                  <a:pt x="f5" y="f5"/>
                </a:lnTo>
                <a:lnTo>
                  <a:pt x="f6" y="f9"/>
                </a:lnTo>
                <a:lnTo>
                  <a:pt x="f6" y="f7"/>
                </a:lnTo>
                <a:close/>
              </a:path>
            </a:pathLst>
          </a:custGeom>
          <a:solidFill>
            <a:srgbClr val="2F5597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E3CBBCAA-1003-32FF-6A45-B77492A22EDC}"/>
              </a:ext>
            </a:extLst>
          </p:cNvPr>
          <p:cNvSpPr>
            <a:spLocks noMove="1" noResize="1"/>
          </p:cNvSpPr>
          <p:nvPr/>
        </p:nvSpPr>
        <p:spPr>
          <a:xfrm>
            <a:off x="3716807" y="1126732"/>
            <a:ext cx="347197" cy="3699708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09"/>
              <a:gd name="f7" fmla="val 2358"/>
              <a:gd name="f8" fmla="val 2246"/>
              <a:gd name="f9" fmla="val 111"/>
              <a:gd name="f10" fmla="+- 0 0 -90"/>
              <a:gd name="f11" fmla="*/ f3 1 209"/>
              <a:gd name="f12" fmla="*/ f4 1 2358"/>
              <a:gd name="f13" fmla="+- f7 0 f5"/>
              <a:gd name="f14" fmla="+- f6 0 f5"/>
              <a:gd name="f15" fmla="*/ f10 f0 1"/>
              <a:gd name="f16" fmla="*/ f14 1 209"/>
              <a:gd name="f17" fmla="*/ f13 1 2358"/>
              <a:gd name="f18" fmla="*/ 209 f14 1"/>
              <a:gd name="f19" fmla="*/ 2246 f13 1"/>
              <a:gd name="f20" fmla="*/ 0 f14 1"/>
              <a:gd name="f21" fmla="*/ 2358 f13 1"/>
              <a:gd name="f22" fmla="*/ 111 f13 1"/>
              <a:gd name="f23" fmla="*/ 0 f13 1"/>
              <a:gd name="f24" fmla="*/ f15 1 f2"/>
              <a:gd name="f25" fmla="*/ f18 1 209"/>
              <a:gd name="f26" fmla="*/ f19 1 2358"/>
              <a:gd name="f27" fmla="*/ f20 1 209"/>
              <a:gd name="f28" fmla="*/ f21 1 2358"/>
              <a:gd name="f29" fmla="*/ f22 1 2358"/>
              <a:gd name="f30" fmla="*/ f23 1 2358"/>
              <a:gd name="f31" fmla="*/ 0 1 f16"/>
              <a:gd name="f32" fmla="*/ f6 1 f16"/>
              <a:gd name="f33" fmla="*/ 0 1 f17"/>
              <a:gd name="f34" fmla="*/ f7 1 f17"/>
              <a:gd name="f35" fmla="+- f24 0 f1"/>
              <a:gd name="f36" fmla="*/ f25 1 f16"/>
              <a:gd name="f37" fmla="*/ f26 1 f17"/>
              <a:gd name="f38" fmla="*/ f27 1 f16"/>
              <a:gd name="f39" fmla="*/ f28 1 f17"/>
              <a:gd name="f40" fmla="*/ f29 1 f17"/>
              <a:gd name="f41" fmla="*/ f30 1 f17"/>
              <a:gd name="f42" fmla="*/ f31 f11 1"/>
              <a:gd name="f43" fmla="*/ f32 f11 1"/>
              <a:gd name="f44" fmla="*/ f34 f12 1"/>
              <a:gd name="f45" fmla="*/ f33 f12 1"/>
              <a:gd name="f46" fmla="*/ f36 f11 1"/>
              <a:gd name="f47" fmla="*/ f37 f12 1"/>
              <a:gd name="f48" fmla="*/ f38 f11 1"/>
              <a:gd name="f49" fmla="*/ f39 f12 1"/>
              <a:gd name="f50" fmla="*/ f40 f12 1"/>
              <a:gd name="f51" fmla="*/ f41 f1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5">
                <a:pos x="f46" y="f47"/>
              </a:cxn>
              <a:cxn ang="f35">
                <a:pos x="f48" y="f49"/>
              </a:cxn>
              <a:cxn ang="f35">
                <a:pos x="f48" y="f50"/>
              </a:cxn>
              <a:cxn ang="f35">
                <a:pos x="f46" y="f51"/>
              </a:cxn>
              <a:cxn ang="f35">
                <a:pos x="f46" y="f47"/>
              </a:cxn>
            </a:cxnLst>
            <a:rect l="f42" t="f45" r="f43" b="f44"/>
            <a:pathLst>
              <a:path w="209" h="2358">
                <a:moveTo>
                  <a:pt x="f6" y="f8"/>
                </a:moveTo>
                <a:lnTo>
                  <a:pt x="f5" y="f7"/>
                </a:lnTo>
                <a:lnTo>
                  <a:pt x="f5" y="f9"/>
                </a:lnTo>
                <a:lnTo>
                  <a:pt x="f6" y="f5"/>
                </a:lnTo>
                <a:lnTo>
                  <a:pt x="f6" y="f8"/>
                </a:lnTo>
                <a:close/>
              </a:path>
            </a:pathLst>
          </a:custGeom>
          <a:solidFill>
            <a:srgbClr val="203864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57A6E90F-EC7C-FB3D-CCB6-BE50A67FD1A9}"/>
              </a:ext>
            </a:extLst>
          </p:cNvPr>
          <p:cNvSpPr>
            <a:spLocks noMove="1" noResize="1"/>
          </p:cNvSpPr>
          <p:nvPr/>
        </p:nvSpPr>
        <p:spPr>
          <a:xfrm>
            <a:off x="795528" y="1120021"/>
            <a:ext cx="3268477" cy="3509531"/>
          </a:xfrm>
          <a:prstGeom prst="rect">
            <a:avLst/>
          </a:prstGeom>
          <a:solidFill>
            <a:srgbClr val="FFFFF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pic>
        <p:nvPicPr>
          <p:cNvPr id="10" name="Grafický objekt 4">
            <a:extLst>
              <a:ext uri="{FF2B5EF4-FFF2-40B4-BE49-F238E27FC236}">
                <a16:creationId xmlns:a16="http://schemas.microsoft.com/office/drawing/2014/main" id="{F9621551-924C-4266-3F25-F64874F9E1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6398" y="2395179"/>
            <a:ext cx="2961357" cy="1008811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EB4897-97E1-7DEE-63F0-4239927CAB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36425" y="627561"/>
            <a:ext cx="7474168" cy="1325559"/>
          </a:xfrm>
        </p:spPr>
        <p:txBody>
          <a:bodyPr/>
          <a:lstStyle/>
          <a:p>
            <a:r>
              <a:rPr lang="en-US" dirty="0" err="1"/>
              <a:t>Zadanie</a:t>
            </a:r>
            <a:r>
              <a:rPr lang="sk-SK" dirty="0"/>
              <a:t> - </a:t>
            </a:r>
            <a:r>
              <a:rPr lang="sk-SK" dirty="0" err="1"/>
              <a:t>Hašovanie</a:t>
            </a:r>
            <a:r>
              <a:rPr lang="sk-SK" dirty="0"/>
              <a:t> hesla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B6EA8901-9DA1-C738-EECC-936F1C1641FD}"/>
              </a:ext>
            </a:extLst>
          </p:cNvPr>
          <p:cNvSpPr>
            <a:spLocks noMove="1" noResize="1"/>
          </p:cNvSpPr>
          <p:nvPr/>
        </p:nvSpPr>
        <p:spPr>
          <a:xfrm>
            <a:off x="10088876" y="0"/>
            <a:ext cx="2103120" cy="6858000"/>
          </a:xfrm>
          <a:prstGeom prst="rect">
            <a:avLst/>
          </a:prstGeom>
          <a:solidFill>
            <a:srgbClr val="4472C4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" name="Oval 13">
            <a:extLst>
              <a:ext uri="{FF2B5EF4-FFF2-40B4-BE49-F238E27FC236}">
                <a16:creationId xmlns:a16="http://schemas.microsoft.com/office/drawing/2014/main" id="{D2070913-F54E-27D9-785C-3D8D0D72076F}"/>
              </a:ext>
            </a:extLst>
          </p:cNvPr>
          <p:cNvSpPr>
            <a:spLocks noMove="1" noResize="1"/>
          </p:cNvSpPr>
          <p:nvPr/>
        </p:nvSpPr>
        <p:spPr>
          <a:xfrm>
            <a:off x="8915400" y="2358914"/>
            <a:ext cx="2140171" cy="2140171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FFFFFF"/>
          </a:solidFill>
          <a:ln w="22229" cap="flat">
            <a:solidFill>
              <a:srgbClr val="4472C4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pic>
        <p:nvPicPr>
          <p:cNvPr id="6" name="Zástupný objekt pre obsah 4">
            <a:extLst>
              <a:ext uri="{FF2B5EF4-FFF2-40B4-BE49-F238E27FC236}">
                <a16:creationId xmlns:a16="http://schemas.microsoft.com/office/drawing/2014/main" id="{66C494B7-EFFE-0D38-B75E-B62BF1F0B0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254441" y="3179963"/>
            <a:ext cx="1462089" cy="49807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8" name="Content Placeholder 8">
            <a:extLst>
              <a:ext uri="{FF2B5EF4-FFF2-40B4-BE49-F238E27FC236}">
                <a16:creationId xmlns:a16="http://schemas.microsoft.com/office/drawing/2014/main" id="{63AFFC44-E1C0-1998-8B3E-CE84F9438C47}"/>
              </a:ext>
            </a:extLst>
          </p:cNvPr>
          <p:cNvSpPr txBox="1"/>
          <p:nvPr/>
        </p:nvSpPr>
        <p:spPr>
          <a:xfrm>
            <a:off x="1105710" y="1801093"/>
            <a:ext cx="6467871" cy="345061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marL="0" marR="0" lvl="0" indent="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sk-SK" sz="24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" name="Zástupný objekt pre obsah 9">
            <a:extLst>
              <a:ext uri="{FF2B5EF4-FFF2-40B4-BE49-F238E27FC236}">
                <a16:creationId xmlns:a16="http://schemas.microsoft.com/office/drawing/2014/main" id="{8FC6CDC9-3486-04B2-6A22-2771952697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3" y="1825627"/>
            <a:ext cx="7645921" cy="435133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/>
              <a:t>Vo všetkých </a:t>
            </a:r>
            <a:r>
              <a:rPr lang="sk-SK" dirty="0" err="1"/>
              <a:t>requestoch</a:t>
            </a:r>
            <a:r>
              <a:rPr lang="sk-SK" dirty="0"/>
              <a:t> je nutné použiť v hlavičke atribút "x-</a:t>
            </a:r>
            <a:r>
              <a:rPr lang="sk-SK" dirty="0" err="1"/>
              <a:t>apikey</a:t>
            </a:r>
            <a:r>
              <a:rPr lang="sk-SK" dirty="0"/>
              <a:t>" s hodnotou API kľúču, ktorý vám príde do správy.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/>
              <a:t>V </a:t>
            </a:r>
            <a:r>
              <a:rPr lang="sk-SK" dirty="0" err="1"/>
              <a:t>geofence</a:t>
            </a:r>
            <a:r>
              <a:rPr lang="sk-SK" dirty="0"/>
              <a:t>/* je potrebné používať O-</a:t>
            </a:r>
            <a:r>
              <a:rPr lang="sk-SK" dirty="0" err="1"/>
              <a:t>Auth</a:t>
            </a:r>
            <a:r>
              <a:rPr lang="sk-SK" dirty="0"/>
              <a:t> autorizáciu v hlavičke. Teda atribút "</a:t>
            </a:r>
            <a:r>
              <a:rPr lang="sk-SK" dirty="0" err="1"/>
              <a:t>Authorization</a:t>
            </a:r>
            <a:r>
              <a:rPr lang="sk-SK" dirty="0"/>
              <a:t>" s hodnotou "</a:t>
            </a:r>
            <a:r>
              <a:rPr lang="sk-SK" dirty="0" err="1"/>
              <a:t>Bearer</a:t>
            </a:r>
            <a:r>
              <a:rPr lang="sk-SK" dirty="0"/>
              <a:t> token", kde token je </a:t>
            </a:r>
            <a:r>
              <a:rPr lang="sk-SK" dirty="0" err="1"/>
              <a:t>access</a:t>
            </a:r>
            <a:r>
              <a:rPr lang="sk-SK" dirty="0"/>
              <a:t> token.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/>
              <a:t>Access token má časovú platnosť, po ktorej </a:t>
            </a:r>
            <a:r>
              <a:rPr lang="sk-SK" dirty="0" err="1"/>
              <a:t>expiruje</a:t>
            </a:r>
            <a:r>
              <a:rPr lang="sk-SK" dirty="0"/>
              <a:t>. Potom musíte získať nový pomocou </a:t>
            </a:r>
            <a:r>
              <a:rPr lang="sk-SK" dirty="0" err="1"/>
              <a:t>refresh</a:t>
            </a:r>
            <a:r>
              <a:rPr lang="sk-SK" dirty="0"/>
              <a:t> tokenu.</a:t>
            </a:r>
          </a:p>
        </p:txBody>
      </p:sp>
    </p:spTree>
    <p:extLst>
      <p:ext uri="{BB962C8B-B14F-4D97-AF65-F5344CB8AC3E}">
        <p14:creationId xmlns:p14="http://schemas.microsoft.com/office/powerpoint/2010/main" val="956046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EB4897-97E1-7DEE-63F0-4239927CAB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36425" y="627561"/>
            <a:ext cx="7474168" cy="1325559"/>
          </a:xfrm>
        </p:spPr>
        <p:txBody>
          <a:bodyPr/>
          <a:lstStyle/>
          <a:p>
            <a:pPr lvl="0"/>
            <a:r>
              <a:rPr lang="en-US" dirty="0" err="1"/>
              <a:t>Zadanie</a:t>
            </a:r>
            <a:endParaRPr lang="sk-SK" dirty="0"/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B6EA8901-9DA1-C738-EECC-936F1C1641FD}"/>
              </a:ext>
            </a:extLst>
          </p:cNvPr>
          <p:cNvSpPr>
            <a:spLocks noMove="1" noResize="1"/>
          </p:cNvSpPr>
          <p:nvPr/>
        </p:nvSpPr>
        <p:spPr>
          <a:xfrm>
            <a:off x="10088876" y="0"/>
            <a:ext cx="2103120" cy="6858000"/>
          </a:xfrm>
          <a:prstGeom prst="rect">
            <a:avLst/>
          </a:prstGeom>
          <a:solidFill>
            <a:srgbClr val="4472C4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" name="Oval 13">
            <a:extLst>
              <a:ext uri="{FF2B5EF4-FFF2-40B4-BE49-F238E27FC236}">
                <a16:creationId xmlns:a16="http://schemas.microsoft.com/office/drawing/2014/main" id="{D2070913-F54E-27D9-785C-3D8D0D72076F}"/>
              </a:ext>
            </a:extLst>
          </p:cNvPr>
          <p:cNvSpPr>
            <a:spLocks noMove="1" noResize="1"/>
          </p:cNvSpPr>
          <p:nvPr/>
        </p:nvSpPr>
        <p:spPr>
          <a:xfrm>
            <a:off x="8915400" y="2358914"/>
            <a:ext cx="2140171" cy="2140171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FFFFFF"/>
          </a:solidFill>
          <a:ln w="22229" cap="flat">
            <a:solidFill>
              <a:srgbClr val="4472C4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pic>
        <p:nvPicPr>
          <p:cNvPr id="6" name="Zástupný objekt pre obsah 4">
            <a:extLst>
              <a:ext uri="{FF2B5EF4-FFF2-40B4-BE49-F238E27FC236}">
                <a16:creationId xmlns:a16="http://schemas.microsoft.com/office/drawing/2014/main" id="{66C494B7-EFFE-0D38-B75E-B62BF1F0B0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254441" y="3179963"/>
            <a:ext cx="1462089" cy="49807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8" name="Content Placeholder 8">
            <a:extLst>
              <a:ext uri="{FF2B5EF4-FFF2-40B4-BE49-F238E27FC236}">
                <a16:creationId xmlns:a16="http://schemas.microsoft.com/office/drawing/2014/main" id="{63AFFC44-E1C0-1998-8B3E-CE84F9438C47}"/>
              </a:ext>
            </a:extLst>
          </p:cNvPr>
          <p:cNvSpPr txBox="1"/>
          <p:nvPr/>
        </p:nvSpPr>
        <p:spPr>
          <a:xfrm>
            <a:off x="1105710" y="1801093"/>
            <a:ext cx="6467871" cy="345061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marL="0" marR="0" lvl="0" indent="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sk-SK" sz="24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4071ED4-6B91-D0E7-8EB3-1AA1E2B9B887}"/>
              </a:ext>
            </a:extLst>
          </p:cNvPr>
          <p:cNvSpPr txBox="1"/>
          <p:nvPr/>
        </p:nvSpPr>
        <p:spPr>
          <a:xfrm>
            <a:off x="1136425" y="1164991"/>
            <a:ext cx="6467871" cy="345061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marR="0" lvl="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  <a:p>
            <a:pPr marR="0" lvl="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sk-SK" sz="24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1" name="Zástupný objekt pre obsah 10">
            <a:extLst>
              <a:ext uri="{FF2B5EF4-FFF2-40B4-BE49-F238E27FC236}">
                <a16:creationId xmlns:a16="http://schemas.microsoft.com/office/drawing/2014/main" id="{1A435CFC-342D-BBC5-A5C9-6FDF041AED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Celkovo 50 bodov</a:t>
            </a:r>
          </a:p>
          <a:p>
            <a:r>
              <a:rPr lang="sk-SK" dirty="0"/>
              <a:t>Môžete ale aj nemusíte získať postupne počas cvičení</a:t>
            </a:r>
          </a:p>
          <a:p>
            <a:r>
              <a:rPr lang="sk-SK" dirty="0"/>
              <a:t>Treba pracovať na ňom priebežne počas semestra</a:t>
            </a:r>
          </a:p>
          <a:p>
            <a:r>
              <a:rPr lang="sk-SK" dirty="0"/>
              <a:t>Keď </a:t>
            </a:r>
            <a:r>
              <a:rPr lang="sk-SK" dirty="0" err="1"/>
              <a:t>neodprezentujete</a:t>
            </a:r>
            <a:r>
              <a:rPr lang="sk-SK" dirty="0"/>
              <a:t> Zadanie nedostanete zápočet</a:t>
            </a:r>
          </a:p>
          <a:p>
            <a:pPr marL="0" indent="0">
              <a:buNone/>
            </a:pPr>
            <a:endParaRPr lang="sk-SK" dirty="0"/>
          </a:p>
          <a:p>
            <a:r>
              <a:rPr lang="sk-SK" dirty="0"/>
              <a:t>Zadanie – Android aplikácia v Kotline s dizajnom v XML</a:t>
            </a:r>
          </a:p>
          <a:p>
            <a:endParaRPr lang="sk-SK" dirty="0"/>
          </a:p>
          <a:p>
            <a:r>
              <a:rPr lang="sk-SK" dirty="0"/>
              <a:t>Zadané zadanie je základ, ktorý môžete rozširovať podľa seba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EB4897-97E1-7DEE-63F0-4239927CAB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36425" y="627561"/>
            <a:ext cx="7474168" cy="1325559"/>
          </a:xfrm>
        </p:spPr>
        <p:txBody>
          <a:bodyPr/>
          <a:lstStyle/>
          <a:p>
            <a:pPr lvl="0"/>
            <a:r>
              <a:rPr lang="en-US" dirty="0" err="1"/>
              <a:t>Zadanie</a:t>
            </a:r>
            <a:endParaRPr lang="sk-SK" dirty="0"/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B6EA8901-9DA1-C738-EECC-936F1C1641FD}"/>
              </a:ext>
            </a:extLst>
          </p:cNvPr>
          <p:cNvSpPr>
            <a:spLocks noMove="1" noResize="1"/>
          </p:cNvSpPr>
          <p:nvPr/>
        </p:nvSpPr>
        <p:spPr>
          <a:xfrm>
            <a:off x="10088876" y="0"/>
            <a:ext cx="2103120" cy="6858000"/>
          </a:xfrm>
          <a:prstGeom prst="rect">
            <a:avLst/>
          </a:prstGeom>
          <a:solidFill>
            <a:srgbClr val="4472C4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" name="Oval 13">
            <a:extLst>
              <a:ext uri="{FF2B5EF4-FFF2-40B4-BE49-F238E27FC236}">
                <a16:creationId xmlns:a16="http://schemas.microsoft.com/office/drawing/2014/main" id="{D2070913-F54E-27D9-785C-3D8D0D72076F}"/>
              </a:ext>
            </a:extLst>
          </p:cNvPr>
          <p:cNvSpPr>
            <a:spLocks noMove="1" noResize="1"/>
          </p:cNvSpPr>
          <p:nvPr/>
        </p:nvSpPr>
        <p:spPr>
          <a:xfrm>
            <a:off x="8915400" y="2358914"/>
            <a:ext cx="2140171" cy="2140171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FFFFFF"/>
          </a:solidFill>
          <a:ln w="22229" cap="flat">
            <a:solidFill>
              <a:srgbClr val="4472C4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pic>
        <p:nvPicPr>
          <p:cNvPr id="6" name="Zástupný objekt pre obsah 4">
            <a:extLst>
              <a:ext uri="{FF2B5EF4-FFF2-40B4-BE49-F238E27FC236}">
                <a16:creationId xmlns:a16="http://schemas.microsoft.com/office/drawing/2014/main" id="{66C494B7-EFFE-0D38-B75E-B62BF1F0B0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254441" y="3179963"/>
            <a:ext cx="1462089" cy="49807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8" name="Content Placeholder 8">
            <a:extLst>
              <a:ext uri="{FF2B5EF4-FFF2-40B4-BE49-F238E27FC236}">
                <a16:creationId xmlns:a16="http://schemas.microsoft.com/office/drawing/2014/main" id="{63AFFC44-E1C0-1998-8B3E-CE84F9438C47}"/>
              </a:ext>
            </a:extLst>
          </p:cNvPr>
          <p:cNvSpPr txBox="1"/>
          <p:nvPr/>
        </p:nvSpPr>
        <p:spPr>
          <a:xfrm>
            <a:off x="1105710" y="1801093"/>
            <a:ext cx="6467871" cy="345061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marL="0" marR="0" lvl="0" indent="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sk-SK" sz="24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4071ED4-6B91-D0E7-8EB3-1AA1E2B9B887}"/>
              </a:ext>
            </a:extLst>
          </p:cNvPr>
          <p:cNvSpPr txBox="1"/>
          <p:nvPr/>
        </p:nvSpPr>
        <p:spPr>
          <a:xfrm>
            <a:off x="1136425" y="1164991"/>
            <a:ext cx="6467871" cy="345061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marR="0" lvl="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  <a:p>
            <a:pPr marR="0" lvl="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sk-SK" sz="24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1" name="Zástupný objekt pre obsah 10">
            <a:extLst>
              <a:ext uri="{FF2B5EF4-FFF2-40B4-BE49-F238E27FC236}">
                <a16:creationId xmlns:a16="http://schemas.microsoft.com/office/drawing/2014/main" id="{1A435CFC-342D-BBC5-A5C9-6FDF041AED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k-SK" dirty="0"/>
              <a:t>Bude využívať z technickej stránky:</a:t>
            </a:r>
          </a:p>
          <a:p>
            <a:r>
              <a:rPr lang="sk-SK" dirty="0"/>
              <a:t>GPS polohu zariadenia</a:t>
            </a:r>
          </a:p>
          <a:p>
            <a:r>
              <a:rPr lang="sk-SK" dirty="0"/>
              <a:t>Komunikáciu s REST web servisom</a:t>
            </a:r>
          </a:p>
          <a:p>
            <a:r>
              <a:rPr lang="sk-SK" dirty="0"/>
              <a:t>Lokálnu relačnú databázu </a:t>
            </a:r>
            <a:r>
              <a:rPr lang="sk-SK" dirty="0" err="1"/>
              <a:t>SQLite</a:t>
            </a:r>
            <a:endParaRPr lang="sk-SK" dirty="0"/>
          </a:p>
          <a:p>
            <a:r>
              <a:rPr lang="sk-SK" dirty="0"/>
              <a:t>Asynchrónne spracovanie s dátami</a:t>
            </a:r>
          </a:p>
          <a:p>
            <a:r>
              <a:rPr lang="sk-SK" dirty="0" err="1"/>
              <a:t>OAuth</a:t>
            </a:r>
            <a:r>
              <a:rPr lang="sk-SK" dirty="0"/>
              <a:t> autentifikáciu a autorizáciu</a:t>
            </a:r>
          </a:p>
          <a:p>
            <a:r>
              <a:rPr lang="sk-SK" dirty="0"/>
              <a:t>Vhodnú architektúru kódu pre správu dát server/databáza</a:t>
            </a:r>
          </a:p>
          <a:p>
            <a:r>
              <a:rPr lang="sk-SK" dirty="0"/>
              <a:t>Notifikácie pre upozornenie používateľa</a:t>
            </a:r>
          </a:p>
          <a:p>
            <a:r>
              <a:rPr lang="sk-SK" dirty="0"/>
              <a:t>Výpočet ohľadom zariadení v okolí podľa GPS polohy</a:t>
            </a:r>
          </a:p>
        </p:txBody>
      </p:sp>
    </p:spTree>
    <p:extLst>
      <p:ext uri="{BB962C8B-B14F-4D97-AF65-F5344CB8AC3E}">
        <p14:creationId xmlns:p14="http://schemas.microsoft.com/office/powerpoint/2010/main" val="3611318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EB4897-97E1-7DEE-63F0-4239927CAB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36425" y="627561"/>
            <a:ext cx="7474168" cy="1325559"/>
          </a:xfrm>
        </p:spPr>
        <p:txBody>
          <a:bodyPr/>
          <a:lstStyle/>
          <a:p>
            <a:pPr lvl="0"/>
            <a:r>
              <a:rPr lang="en-US" dirty="0" err="1"/>
              <a:t>Zadanie</a:t>
            </a:r>
            <a:endParaRPr lang="sk-SK" dirty="0"/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B6EA8901-9DA1-C738-EECC-936F1C1641FD}"/>
              </a:ext>
            </a:extLst>
          </p:cNvPr>
          <p:cNvSpPr>
            <a:spLocks noMove="1" noResize="1"/>
          </p:cNvSpPr>
          <p:nvPr/>
        </p:nvSpPr>
        <p:spPr>
          <a:xfrm>
            <a:off x="10088876" y="0"/>
            <a:ext cx="2103120" cy="6858000"/>
          </a:xfrm>
          <a:prstGeom prst="rect">
            <a:avLst/>
          </a:prstGeom>
          <a:solidFill>
            <a:srgbClr val="4472C4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" name="Oval 13">
            <a:extLst>
              <a:ext uri="{FF2B5EF4-FFF2-40B4-BE49-F238E27FC236}">
                <a16:creationId xmlns:a16="http://schemas.microsoft.com/office/drawing/2014/main" id="{D2070913-F54E-27D9-785C-3D8D0D72076F}"/>
              </a:ext>
            </a:extLst>
          </p:cNvPr>
          <p:cNvSpPr>
            <a:spLocks noMove="1" noResize="1"/>
          </p:cNvSpPr>
          <p:nvPr/>
        </p:nvSpPr>
        <p:spPr>
          <a:xfrm>
            <a:off x="8915400" y="2358914"/>
            <a:ext cx="2140171" cy="2140171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FFFFFF"/>
          </a:solidFill>
          <a:ln w="22229" cap="flat">
            <a:solidFill>
              <a:srgbClr val="4472C4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pic>
        <p:nvPicPr>
          <p:cNvPr id="6" name="Zástupný objekt pre obsah 4">
            <a:extLst>
              <a:ext uri="{FF2B5EF4-FFF2-40B4-BE49-F238E27FC236}">
                <a16:creationId xmlns:a16="http://schemas.microsoft.com/office/drawing/2014/main" id="{66C494B7-EFFE-0D38-B75E-B62BF1F0B0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254441" y="3179963"/>
            <a:ext cx="1462089" cy="49807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8" name="Content Placeholder 8">
            <a:extLst>
              <a:ext uri="{FF2B5EF4-FFF2-40B4-BE49-F238E27FC236}">
                <a16:creationId xmlns:a16="http://schemas.microsoft.com/office/drawing/2014/main" id="{63AFFC44-E1C0-1998-8B3E-CE84F9438C47}"/>
              </a:ext>
            </a:extLst>
          </p:cNvPr>
          <p:cNvSpPr txBox="1"/>
          <p:nvPr/>
        </p:nvSpPr>
        <p:spPr>
          <a:xfrm>
            <a:off x="1105710" y="1801093"/>
            <a:ext cx="6467871" cy="345061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marL="0" marR="0" lvl="0" indent="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sk-SK" sz="24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4071ED4-6B91-D0E7-8EB3-1AA1E2B9B887}"/>
              </a:ext>
            </a:extLst>
          </p:cNvPr>
          <p:cNvSpPr txBox="1"/>
          <p:nvPr/>
        </p:nvSpPr>
        <p:spPr>
          <a:xfrm>
            <a:off x="1136425" y="1164991"/>
            <a:ext cx="6467871" cy="345061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marR="0" lvl="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  <a:p>
            <a:pPr marR="0" lvl="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sk-SK" sz="24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1" name="Zástupný objekt pre obsah 10">
            <a:extLst>
              <a:ext uri="{FF2B5EF4-FFF2-40B4-BE49-F238E27FC236}">
                <a16:creationId xmlns:a16="http://schemas.microsoft.com/office/drawing/2014/main" id="{1A435CFC-342D-BBC5-A5C9-6FDF041AED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k-SK" dirty="0"/>
              <a:t>Bude využívať z </a:t>
            </a:r>
            <a:r>
              <a:rPr lang="sk-SK" dirty="0" err="1"/>
              <a:t>ne</a:t>
            </a:r>
            <a:r>
              <a:rPr lang="sk-SK" dirty="0"/>
              <a:t>-technickej stránky:</a:t>
            </a:r>
          </a:p>
          <a:p>
            <a:r>
              <a:rPr lang="sk-SK" dirty="0"/>
              <a:t>Prehľadný, jednoduchý a „pekný“ dizajn (UI)</a:t>
            </a:r>
          </a:p>
          <a:p>
            <a:r>
              <a:rPr lang="sk-SK" dirty="0"/>
              <a:t>Zrozumiteľné rozmiestnenie UI elementov  (UX)</a:t>
            </a:r>
          </a:p>
          <a:p>
            <a:r>
              <a:rPr lang="sk-SK" dirty="0"/>
              <a:t>Zrozumiteľné akcie na UI elementoch (UX)</a:t>
            </a:r>
          </a:p>
          <a:p>
            <a:r>
              <a:rPr lang="sk-SK" dirty="0"/>
              <a:t>Zapracovanie vedomostí z prednášok</a:t>
            </a:r>
          </a:p>
          <a:p>
            <a:pPr lvl="1"/>
            <a:r>
              <a:rPr lang="sk-SK" dirty="0" err="1"/>
              <a:t>Gamifikácia</a:t>
            </a:r>
            <a:endParaRPr lang="sk-SK" dirty="0"/>
          </a:p>
          <a:p>
            <a:pPr lvl="1"/>
            <a:r>
              <a:rPr lang="sk-SK" dirty="0" err="1"/>
              <a:t>Social</a:t>
            </a:r>
            <a:r>
              <a:rPr lang="sk-SK" dirty="0"/>
              <a:t> </a:t>
            </a:r>
            <a:r>
              <a:rPr lang="sk-SK" dirty="0" err="1"/>
              <a:t>computing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2259549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EB4897-97E1-7DEE-63F0-4239927CAB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36425" y="627561"/>
            <a:ext cx="7474168" cy="1325559"/>
          </a:xfrm>
        </p:spPr>
        <p:txBody>
          <a:bodyPr/>
          <a:lstStyle/>
          <a:p>
            <a:pPr lvl="0"/>
            <a:r>
              <a:rPr lang="en-US" dirty="0" err="1"/>
              <a:t>Zadanie</a:t>
            </a:r>
            <a:endParaRPr lang="sk-SK" dirty="0"/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B6EA8901-9DA1-C738-EECC-936F1C1641FD}"/>
              </a:ext>
            </a:extLst>
          </p:cNvPr>
          <p:cNvSpPr>
            <a:spLocks noMove="1" noResize="1"/>
          </p:cNvSpPr>
          <p:nvPr/>
        </p:nvSpPr>
        <p:spPr>
          <a:xfrm>
            <a:off x="10088876" y="0"/>
            <a:ext cx="2103120" cy="6858000"/>
          </a:xfrm>
          <a:prstGeom prst="rect">
            <a:avLst/>
          </a:prstGeom>
          <a:solidFill>
            <a:srgbClr val="4472C4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" name="Oval 13">
            <a:extLst>
              <a:ext uri="{FF2B5EF4-FFF2-40B4-BE49-F238E27FC236}">
                <a16:creationId xmlns:a16="http://schemas.microsoft.com/office/drawing/2014/main" id="{D2070913-F54E-27D9-785C-3D8D0D72076F}"/>
              </a:ext>
            </a:extLst>
          </p:cNvPr>
          <p:cNvSpPr>
            <a:spLocks noMove="1" noResize="1"/>
          </p:cNvSpPr>
          <p:nvPr/>
        </p:nvSpPr>
        <p:spPr>
          <a:xfrm>
            <a:off x="8915400" y="2358914"/>
            <a:ext cx="2140171" cy="2140171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FFFFFF"/>
          </a:solidFill>
          <a:ln w="22229" cap="flat">
            <a:solidFill>
              <a:srgbClr val="4472C4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pic>
        <p:nvPicPr>
          <p:cNvPr id="6" name="Zástupný objekt pre obsah 4">
            <a:extLst>
              <a:ext uri="{FF2B5EF4-FFF2-40B4-BE49-F238E27FC236}">
                <a16:creationId xmlns:a16="http://schemas.microsoft.com/office/drawing/2014/main" id="{66C494B7-EFFE-0D38-B75E-B62BF1F0B0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254441" y="3179963"/>
            <a:ext cx="1462089" cy="49807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8" name="Content Placeholder 8">
            <a:extLst>
              <a:ext uri="{FF2B5EF4-FFF2-40B4-BE49-F238E27FC236}">
                <a16:creationId xmlns:a16="http://schemas.microsoft.com/office/drawing/2014/main" id="{63AFFC44-E1C0-1998-8B3E-CE84F9438C47}"/>
              </a:ext>
            </a:extLst>
          </p:cNvPr>
          <p:cNvSpPr txBox="1"/>
          <p:nvPr/>
        </p:nvSpPr>
        <p:spPr>
          <a:xfrm>
            <a:off x="1105710" y="1801093"/>
            <a:ext cx="6467871" cy="345061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marL="0" marR="0" lvl="0" indent="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sk-SK" sz="24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4071ED4-6B91-D0E7-8EB3-1AA1E2B9B887}"/>
              </a:ext>
            </a:extLst>
          </p:cNvPr>
          <p:cNvSpPr txBox="1"/>
          <p:nvPr/>
        </p:nvSpPr>
        <p:spPr>
          <a:xfrm>
            <a:off x="1136425" y="1164991"/>
            <a:ext cx="6467871" cy="345061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marR="0" lvl="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  <a:p>
            <a:pPr marR="0" lvl="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sk-SK" sz="24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1" name="Zástupný objekt pre obsah 10">
            <a:extLst>
              <a:ext uri="{FF2B5EF4-FFF2-40B4-BE49-F238E27FC236}">
                <a16:creationId xmlns:a16="http://schemas.microsoft.com/office/drawing/2014/main" id="{1A435CFC-342D-BBC5-A5C9-6FDF041AED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3" y="1825627"/>
            <a:ext cx="8777137" cy="4351336"/>
          </a:xfrm>
        </p:spPr>
        <p:txBody>
          <a:bodyPr/>
          <a:lstStyle/>
          <a:p>
            <a:r>
              <a:rPr lang="sk-SK" dirty="0"/>
              <a:t>Uber, </a:t>
            </a:r>
            <a:r>
              <a:rPr lang="sk-SK" dirty="0" err="1"/>
              <a:t>Bolt</a:t>
            </a:r>
            <a:r>
              <a:rPr lang="sk-SK" dirty="0"/>
              <a:t>, </a:t>
            </a:r>
            <a:r>
              <a:rPr lang="sk-SK" b="0" i="0" dirty="0" err="1">
                <a:solidFill>
                  <a:srgbClr val="202124"/>
                </a:solidFill>
                <a:effectLst/>
                <a:latin typeface="Google Sans Display"/>
              </a:rPr>
              <a:t>Glympse</a:t>
            </a:r>
            <a:r>
              <a:rPr lang="sk-SK" dirty="0"/>
              <a:t>, ...</a:t>
            </a:r>
          </a:p>
          <a:p>
            <a:endParaRPr lang="sk-SK" dirty="0"/>
          </a:p>
          <a:p>
            <a:r>
              <a:rPr lang="sk-SK" dirty="0"/>
              <a:t>Aplikácia, ktorá umožňuje vidieť zoznam používateľov       v okolí na mape alebo pomocou zoznamu.</a:t>
            </a:r>
          </a:p>
          <a:p>
            <a:pPr marL="0" indent="0">
              <a:buNone/>
            </a:pPr>
            <a:endParaRPr lang="sk-SK" dirty="0"/>
          </a:p>
          <a:p>
            <a:r>
              <a:rPr lang="sk-SK" dirty="0"/>
              <a:t>Aplikácia tiež upozorňuje notifikáciou, ak sa objavil              nový používateľ v okolí. </a:t>
            </a:r>
          </a:p>
          <a:p>
            <a:endParaRPr lang="sk-SK" dirty="0"/>
          </a:p>
          <a:p>
            <a:pPr marL="0" indent="0">
              <a:buNone/>
            </a:pPr>
            <a:r>
              <a:rPr lang="sk-SK" dirty="0"/>
              <a:t>+ vaše vylepšenie a nápady</a:t>
            </a:r>
          </a:p>
        </p:txBody>
      </p:sp>
    </p:spTree>
    <p:extLst>
      <p:ext uri="{BB962C8B-B14F-4D97-AF65-F5344CB8AC3E}">
        <p14:creationId xmlns:p14="http://schemas.microsoft.com/office/powerpoint/2010/main" val="2008233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EB4897-97E1-7DEE-63F0-4239927CAB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36425" y="627561"/>
            <a:ext cx="7474168" cy="1325559"/>
          </a:xfrm>
        </p:spPr>
        <p:txBody>
          <a:bodyPr/>
          <a:lstStyle/>
          <a:p>
            <a:pPr lvl="0"/>
            <a:r>
              <a:rPr lang="en-US" dirty="0" err="1"/>
              <a:t>Zadanie</a:t>
            </a:r>
            <a:endParaRPr lang="sk-SK" dirty="0"/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B6EA8901-9DA1-C738-EECC-936F1C1641FD}"/>
              </a:ext>
            </a:extLst>
          </p:cNvPr>
          <p:cNvSpPr>
            <a:spLocks noMove="1" noResize="1"/>
          </p:cNvSpPr>
          <p:nvPr/>
        </p:nvSpPr>
        <p:spPr>
          <a:xfrm>
            <a:off x="10088876" y="0"/>
            <a:ext cx="2103120" cy="6858000"/>
          </a:xfrm>
          <a:prstGeom prst="rect">
            <a:avLst/>
          </a:prstGeom>
          <a:solidFill>
            <a:srgbClr val="4472C4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" name="Oval 13">
            <a:extLst>
              <a:ext uri="{FF2B5EF4-FFF2-40B4-BE49-F238E27FC236}">
                <a16:creationId xmlns:a16="http://schemas.microsoft.com/office/drawing/2014/main" id="{D2070913-F54E-27D9-785C-3D8D0D72076F}"/>
              </a:ext>
            </a:extLst>
          </p:cNvPr>
          <p:cNvSpPr>
            <a:spLocks noMove="1" noResize="1"/>
          </p:cNvSpPr>
          <p:nvPr/>
        </p:nvSpPr>
        <p:spPr>
          <a:xfrm>
            <a:off x="8915400" y="2358914"/>
            <a:ext cx="2140171" cy="2140171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FFFFFF"/>
          </a:solidFill>
          <a:ln w="22229" cap="flat">
            <a:solidFill>
              <a:srgbClr val="4472C4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pic>
        <p:nvPicPr>
          <p:cNvPr id="6" name="Zástupný objekt pre obsah 4">
            <a:extLst>
              <a:ext uri="{FF2B5EF4-FFF2-40B4-BE49-F238E27FC236}">
                <a16:creationId xmlns:a16="http://schemas.microsoft.com/office/drawing/2014/main" id="{66C494B7-EFFE-0D38-B75E-B62BF1F0B0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254441" y="3179963"/>
            <a:ext cx="1462089" cy="49807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8" name="Content Placeholder 8">
            <a:extLst>
              <a:ext uri="{FF2B5EF4-FFF2-40B4-BE49-F238E27FC236}">
                <a16:creationId xmlns:a16="http://schemas.microsoft.com/office/drawing/2014/main" id="{63AFFC44-E1C0-1998-8B3E-CE84F9438C47}"/>
              </a:ext>
            </a:extLst>
          </p:cNvPr>
          <p:cNvSpPr txBox="1"/>
          <p:nvPr/>
        </p:nvSpPr>
        <p:spPr>
          <a:xfrm>
            <a:off x="1105710" y="1801093"/>
            <a:ext cx="6467871" cy="345061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marL="0" marR="0" lvl="0" indent="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sk-SK" sz="24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4071ED4-6B91-D0E7-8EB3-1AA1E2B9B887}"/>
              </a:ext>
            </a:extLst>
          </p:cNvPr>
          <p:cNvSpPr txBox="1"/>
          <p:nvPr/>
        </p:nvSpPr>
        <p:spPr>
          <a:xfrm>
            <a:off x="1136425" y="1164991"/>
            <a:ext cx="6467871" cy="345061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marR="0" lvl="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  <a:p>
            <a:pPr marR="0" lvl="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sk-SK" sz="24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7" name="Zástupný objekt pre obsah 6">
            <a:extLst>
              <a:ext uri="{FF2B5EF4-FFF2-40B4-BE49-F238E27FC236}">
                <a16:creationId xmlns:a16="http://schemas.microsoft.com/office/drawing/2014/main" id="{299C36DE-168A-DD59-D626-681B96168E3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499240" y="2589222"/>
            <a:ext cx="7925906" cy="1619476"/>
          </a:xfrm>
        </p:spPr>
      </p:pic>
    </p:spTree>
    <p:extLst>
      <p:ext uri="{BB962C8B-B14F-4D97-AF65-F5344CB8AC3E}">
        <p14:creationId xmlns:p14="http://schemas.microsoft.com/office/powerpoint/2010/main" val="5306747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EB4897-97E1-7DEE-63F0-4239927CAB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36425" y="627561"/>
            <a:ext cx="7474168" cy="1325559"/>
          </a:xfrm>
        </p:spPr>
        <p:txBody>
          <a:bodyPr/>
          <a:lstStyle/>
          <a:p>
            <a:pPr lvl="0"/>
            <a:r>
              <a:rPr lang="en-US" dirty="0" err="1"/>
              <a:t>Zadanie</a:t>
            </a:r>
            <a:endParaRPr lang="sk-SK" dirty="0"/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B6EA8901-9DA1-C738-EECC-936F1C1641FD}"/>
              </a:ext>
            </a:extLst>
          </p:cNvPr>
          <p:cNvSpPr>
            <a:spLocks noMove="1" noResize="1"/>
          </p:cNvSpPr>
          <p:nvPr/>
        </p:nvSpPr>
        <p:spPr>
          <a:xfrm>
            <a:off x="10088876" y="0"/>
            <a:ext cx="2103120" cy="6858000"/>
          </a:xfrm>
          <a:prstGeom prst="rect">
            <a:avLst/>
          </a:prstGeom>
          <a:solidFill>
            <a:srgbClr val="4472C4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" name="Oval 13">
            <a:extLst>
              <a:ext uri="{FF2B5EF4-FFF2-40B4-BE49-F238E27FC236}">
                <a16:creationId xmlns:a16="http://schemas.microsoft.com/office/drawing/2014/main" id="{D2070913-F54E-27D9-785C-3D8D0D72076F}"/>
              </a:ext>
            </a:extLst>
          </p:cNvPr>
          <p:cNvSpPr>
            <a:spLocks noMove="1" noResize="1"/>
          </p:cNvSpPr>
          <p:nvPr/>
        </p:nvSpPr>
        <p:spPr>
          <a:xfrm>
            <a:off x="8915400" y="2358914"/>
            <a:ext cx="2140171" cy="2140171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FFFFFF"/>
          </a:solidFill>
          <a:ln w="22229" cap="flat">
            <a:solidFill>
              <a:srgbClr val="4472C4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pic>
        <p:nvPicPr>
          <p:cNvPr id="6" name="Zástupný objekt pre obsah 4">
            <a:extLst>
              <a:ext uri="{FF2B5EF4-FFF2-40B4-BE49-F238E27FC236}">
                <a16:creationId xmlns:a16="http://schemas.microsoft.com/office/drawing/2014/main" id="{66C494B7-EFFE-0D38-B75E-B62BF1F0B0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254441" y="3179963"/>
            <a:ext cx="1462089" cy="49807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8" name="Content Placeholder 8">
            <a:extLst>
              <a:ext uri="{FF2B5EF4-FFF2-40B4-BE49-F238E27FC236}">
                <a16:creationId xmlns:a16="http://schemas.microsoft.com/office/drawing/2014/main" id="{63AFFC44-E1C0-1998-8B3E-CE84F9438C47}"/>
              </a:ext>
            </a:extLst>
          </p:cNvPr>
          <p:cNvSpPr txBox="1"/>
          <p:nvPr/>
        </p:nvSpPr>
        <p:spPr>
          <a:xfrm>
            <a:off x="1105710" y="1801093"/>
            <a:ext cx="6467871" cy="345061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marL="0" marR="0" lvl="0" indent="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sk-SK" sz="24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4071ED4-6B91-D0E7-8EB3-1AA1E2B9B887}"/>
              </a:ext>
            </a:extLst>
          </p:cNvPr>
          <p:cNvSpPr txBox="1"/>
          <p:nvPr/>
        </p:nvSpPr>
        <p:spPr>
          <a:xfrm>
            <a:off x="1136425" y="1164991"/>
            <a:ext cx="6467871" cy="345061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marR="0" lvl="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  <a:p>
            <a:pPr marR="0" lvl="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sk-SK" sz="24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" name="Zástupný objekt pre obsah 9">
            <a:extLst>
              <a:ext uri="{FF2B5EF4-FFF2-40B4-BE49-F238E27FC236}">
                <a16:creationId xmlns:a16="http://schemas.microsoft.com/office/drawing/2014/main" id="{8FC6CDC9-3486-04B2-6A22-2771952697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12" name="Obrázok 11">
            <a:extLst>
              <a:ext uri="{FF2B5EF4-FFF2-40B4-BE49-F238E27FC236}">
                <a16:creationId xmlns:a16="http://schemas.microsoft.com/office/drawing/2014/main" id="{49FC0658-DAC3-C6E3-AA8E-834981369FA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0982" y="-1"/>
            <a:ext cx="773961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89289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EB4897-97E1-7DEE-63F0-4239927CAB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36425" y="627561"/>
            <a:ext cx="7474168" cy="1325559"/>
          </a:xfrm>
        </p:spPr>
        <p:txBody>
          <a:bodyPr/>
          <a:lstStyle/>
          <a:p>
            <a:pPr lvl="0"/>
            <a:r>
              <a:rPr lang="en-US" dirty="0" err="1"/>
              <a:t>Zadanie</a:t>
            </a:r>
            <a:endParaRPr lang="sk-SK" dirty="0"/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B6EA8901-9DA1-C738-EECC-936F1C1641FD}"/>
              </a:ext>
            </a:extLst>
          </p:cNvPr>
          <p:cNvSpPr>
            <a:spLocks noMove="1" noResize="1"/>
          </p:cNvSpPr>
          <p:nvPr/>
        </p:nvSpPr>
        <p:spPr>
          <a:xfrm>
            <a:off x="10088876" y="0"/>
            <a:ext cx="2103120" cy="6858000"/>
          </a:xfrm>
          <a:prstGeom prst="rect">
            <a:avLst/>
          </a:prstGeom>
          <a:solidFill>
            <a:srgbClr val="4472C4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" name="Oval 13">
            <a:extLst>
              <a:ext uri="{FF2B5EF4-FFF2-40B4-BE49-F238E27FC236}">
                <a16:creationId xmlns:a16="http://schemas.microsoft.com/office/drawing/2014/main" id="{D2070913-F54E-27D9-785C-3D8D0D72076F}"/>
              </a:ext>
            </a:extLst>
          </p:cNvPr>
          <p:cNvSpPr>
            <a:spLocks noMove="1" noResize="1"/>
          </p:cNvSpPr>
          <p:nvPr/>
        </p:nvSpPr>
        <p:spPr>
          <a:xfrm>
            <a:off x="8915400" y="2358914"/>
            <a:ext cx="2140171" cy="2140171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FFFFFF"/>
          </a:solidFill>
          <a:ln w="22229" cap="flat">
            <a:solidFill>
              <a:srgbClr val="4472C4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pic>
        <p:nvPicPr>
          <p:cNvPr id="6" name="Zástupný objekt pre obsah 4">
            <a:extLst>
              <a:ext uri="{FF2B5EF4-FFF2-40B4-BE49-F238E27FC236}">
                <a16:creationId xmlns:a16="http://schemas.microsoft.com/office/drawing/2014/main" id="{66C494B7-EFFE-0D38-B75E-B62BF1F0B0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254441" y="3179963"/>
            <a:ext cx="1462089" cy="49807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8" name="Content Placeholder 8">
            <a:extLst>
              <a:ext uri="{FF2B5EF4-FFF2-40B4-BE49-F238E27FC236}">
                <a16:creationId xmlns:a16="http://schemas.microsoft.com/office/drawing/2014/main" id="{63AFFC44-E1C0-1998-8B3E-CE84F9438C47}"/>
              </a:ext>
            </a:extLst>
          </p:cNvPr>
          <p:cNvSpPr txBox="1"/>
          <p:nvPr/>
        </p:nvSpPr>
        <p:spPr>
          <a:xfrm>
            <a:off x="1105710" y="1801093"/>
            <a:ext cx="6467871" cy="345061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marL="0" marR="0" lvl="0" indent="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sk-SK" sz="24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4071ED4-6B91-D0E7-8EB3-1AA1E2B9B887}"/>
              </a:ext>
            </a:extLst>
          </p:cNvPr>
          <p:cNvSpPr txBox="1"/>
          <p:nvPr/>
        </p:nvSpPr>
        <p:spPr>
          <a:xfrm>
            <a:off x="1136425" y="1164991"/>
            <a:ext cx="6467871" cy="345061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marR="0" lvl="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  <a:p>
            <a:pPr marR="0" lvl="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sk-SK" sz="24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" name="Zástupný objekt pre obsah 9">
            <a:extLst>
              <a:ext uri="{FF2B5EF4-FFF2-40B4-BE49-F238E27FC236}">
                <a16:creationId xmlns:a16="http://schemas.microsoft.com/office/drawing/2014/main" id="{8FC6CDC9-3486-04B2-6A22-2771952697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7" name="Obrázok 6">
            <a:extLst>
              <a:ext uri="{FF2B5EF4-FFF2-40B4-BE49-F238E27FC236}">
                <a16:creationId xmlns:a16="http://schemas.microsoft.com/office/drawing/2014/main" id="{6FF3A313-7B9B-B363-4A5C-CB21C2B604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0206" y="1793616"/>
            <a:ext cx="7916380" cy="4353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02665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EB4897-97E1-7DEE-63F0-4239927CAB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36425" y="627561"/>
            <a:ext cx="7474168" cy="1325559"/>
          </a:xfrm>
        </p:spPr>
        <p:txBody>
          <a:bodyPr/>
          <a:lstStyle/>
          <a:p>
            <a:r>
              <a:rPr lang="en-US" dirty="0" err="1"/>
              <a:t>Zadanie</a:t>
            </a:r>
            <a:r>
              <a:rPr lang="sk-SK" dirty="0"/>
              <a:t> - </a:t>
            </a:r>
            <a:r>
              <a:rPr lang="sk-SK" dirty="0" err="1"/>
              <a:t>Hašovanie</a:t>
            </a:r>
            <a:r>
              <a:rPr lang="sk-SK" dirty="0"/>
              <a:t> hesla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B6EA8901-9DA1-C738-EECC-936F1C1641FD}"/>
              </a:ext>
            </a:extLst>
          </p:cNvPr>
          <p:cNvSpPr>
            <a:spLocks noMove="1" noResize="1"/>
          </p:cNvSpPr>
          <p:nvPr/>
        </p:nvSpPr>
        <p:spPr>
          <a:xfrm>
            <a:off x="10088876" y="0"/>
            <a:ext cx="2103120" cy="6858000"/>
          </a:xfrm>
          <a:prstGeom prst="rect">
            <a:avLst/>
          </a:prstGeom>
          <a:solidFill>
            <a:srgbClr val="4472C4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" name="Oval 13">
            <a:extLst>
              <a:ext uri="{FF2B5EF4-FFF2-40B4-BE49-F238E27FC236}">
                <a16:creationId xmlns:a16="http://schemas.microsoft.com/office/drawing/2014/main" id="{D2070913-F54E-27D9-785C-3D8D0D72076F}"/>
              </a:ext>
            </a:extLst>
          </p:cNvPr>
          <p:cNvSpPr>
            <a:spLocks noMove="1" noResize="1"/>
          </p:cNvSpPr>
          <p:nvPr/>
        </p:nvSpPr>
        <p:spPr>
          <a:xfrm>
            <a:off x="8915400" y="2358914"/>
            <a:ext cx="2140171" cy="2140171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FFFFFF"/>
          </a:solidFill>
          <a:ln w="22229" cap="flat">
            <a:solidFill>
              <a:srgbClr val="4472C4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pic>
        <p:nvPicPr>
          <p:cNvPr id="6" name="Zástupný objekt pre obsah 4">
            <a:extLst>
              <a:ext uri="{FF2B5EF4-FFF2-40B4-BE49-F238E27FC236}">
                <a16:creationId xmlns:a16="http://schemas.microsoft.com/office/drawing/2014/main" id="{66C494B7-EFFE-0D38-B75E-B62BF1F0B0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254441" y="3179963"/>
            <a:ext cx="1462089" cy="49807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8" name="Content Placeholder 8">
            <a:extLst>
              <a:ext uri="{FF2B5EF4-FFF2-40B4-BE49-F238E27FC236}">
                <a16:creationId xmlns:a16="http://schemas.microsoft.com/office/drawing/2014/main" id="{63AFFC44-E1C0-1998-8B3E-CE84F9438C47}"/>
              </a:ext>
            </a:extLst>
          </p:cNvPr>
          <p:cNvSpPr txBox="1"/>
          <p:nvPr/>
        </p:nvSpPr>
        <p:spPr>
          <a:xfrm>
            <a:off x="1105710" y="1801093"/>
            <a:ext cx="6467871" cy="345061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marL="0" marR="0" lvl="0" indent="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sk-SK" sz="24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" name="Zástupný objekt pre obsah 9">
            <a:extLst>
              <a:ext uri="{FF2B5EF4-FFF2-40B4-BE49-F238E27FC236}">
                <a16:creationId xmlns:a16="http://schemas.microsoft.com/office/drawing/2014/main" id="{8FC6CDC9-3486-04B2-6A22-2771952697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3" y="1825627"/>
            <a:ext cx="7645921" cy="4351336"/>
          </a:xfrm>
        </p:spPr>
        <p:txBody>
          <a:bodyPr/>
          <a:lstStyle/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/>
              <a:t>Heslo pri registrácii výrazne odporúčam odosielať už </a:t>
            </a:r>
            <a:r>
              <a:rPr lang="sk-SK" dirty="0" err="1"/>
              <a:t>zahašované</a:t>
            </a:r>
            <a:r>
              <a:rPr lang="sk-SK" dirty="0"/>
              <a:t>, aby ste predišli odosielaniu raw hesla, ktoré by mohlo byť odchytené. 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/>
              <a:t>Pri prihlasovaní sa porovnáva odoslané heslo 1:1 s heslom v databáze, ktoré bolo prijaté z registrácie.</a:t>
            </a:r>
            <a:br>
              <a:rPr lang="sk-SK" dirty="0"/>
            </a:b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500998813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629</TotalTime>
  <Words>300</Words>
  <Application>Microsoft Office PowerPoint</Application>
  <PresentationFormat>Širokouhlá</PresentationFormat>
  <Paragraphs>53</Paragraphs>
  <Slides>10</Slides>
  <Notes>1</Notes>
  <HiddenSlides>0</HiddenSlides>
  <MMClips>0</MMClips>
  <ScaleCrop>false</ScaleCrop>
  <HeadingPairs>
    <vt:vector size="6" baseType="variant">
      <vt:variant>
        <vt:lpstr>Použité písma</vt:lpstr>
      </vt:variant>
      <vt:variant>
        <vt:i4>5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Google Sans Display</vt:lpstr>
      <vt:lpstr>Roboto</vt:lpstr>
      <vt:lpstr>Motív Office</vt:lpstr>
      <vt:lpstr>Mobilné výpočty</vt:lpstr>
      <vt:lpstr>Zadanie</vt:lpstr>
      <vt:lpstr>Zadanie</vt:lpstr>
      <vt:lpstr>Zadanie</vt:lpstr>
      <vt:lpstr>Zadanie</vt:lpstr>
      <vt:lpstr>Zadanie</vt:lpstr>
      <vt:lpstr>Zadanie</vt:lpstr>
      <vt:lpstr>Zadanie</vt:lpstr>
      <vt:lpstr>Zadanie - Hašovanie hesla</vt:lpstr>
      <vt:lpstr>Zadanie - Hašovanie hesla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Mobilné výpočty</dc:title>
  <dc:creator>Maroš Čavojský</dc:creator>
  <cp:lastModifiedBy>Maroš Čavojský</cp:lastModifiedBy>
  <cp:revision>26</cp:revision>
  <dcterms:created xsi:type="dcterms:W3CDTF">2022-09-19T09:33:40Z</dcterms:created>
  <dcterms:modified xsi:type="dcterms:W3CDTF">2023-09-19T19:16:34Z</dcterms:modified>
</cp:coreProperties>
</file>